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264" r:id="rId10"/>
    <p:sldId id="270" r:id="rId11"/>
    <p:sldId id="266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</a:rPr>
              <a:t>Время скисания молока в зависимости от условий</a:t>
            </a:r>
          </a:p>
        </c:rich>
      </c:tx>
      <c:layout>
        <c:manualLayout>
          <c:xMode val="edge"/>
          <c:yMode val="edge"/>
          <c:x val="0.1291425457765501"/>
          <c:y val="9.241472433331112E-4"/>
        </c:manualLayout>
      </c:layout>
      <c:spPr>
        <a:noFill/>
        <a:ln w="25391">
          <a:noFill/>
        </a:ln>
      </c:spPr>
    </c:title>
    <c:plotArea>
      <c:layout>
        <c:manualLayout>
          <c:layoutTarget val="inner"/>
          <c:xMode val="edge"/>
          <c:yMode val="edge"/>
          <c:x val="0.1360544217687075"/>
          <c:y val="0.27927927927928137"/>
          <c:w val="0.52380952380952384"/>
          <c:h val="0.59009009009009206"/>
        </c:manualLayout>
      </c:layout>
      <c:barChart>
        <c:barDir val="col"/>
        <c:grouping val="clustered"/>
        <c:ser>
          <c:idx val="0"/>
          <c:order val="0"/>
          <c:tx>
            <c:v>+20 С +кефир</c:v>
          </c:tx>
          <c:spPr>
            <a:solidFill>
              <a:srgbClr val="00FFFF"/>
            </a:solidFill>
            <a:ln w="12696">
              <a:solidFill>
                <a:srgbClr val="000000"/>
              </a:solidFill>
              <a:prstDash val="solid"/>
            </a:ln>
          </c:spPr>
          <c:val>
            <c:numRef>
              <c:f>Лист1!$F$75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</c:ser>
        <c:ser>
          <c:idx val="1"/>
          <c:order val="1"/>
          <c:tx>
            <c:v>+20 С(некипяченное)</c:v>
          </c:tx>
          <c:spPr>
            <a:solidFill>
              <a:srgbClr val="FF00FF"/>
            </a:solidFill>
            <a:ln w="12696">
              <a:solidFill>
                <a:srgbClr val="000000"/>
              </a:solidFill>
              <a:prstDash val="solid"/>
            </a:ln>
          </c:spPr>
          <c:val>
            <c:numRef>
              <c:f>Лист1!$F$76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ser>
          <c:idx val="2"/>
          <c:order val="2"/>
          <c:tx>
            <c:v>+4 С (холодильник)</c:v>
          </c:tx>
          <c:spPr>
            <a:solidFill>
              <a:srgbClr val="FFFF00"/>
            </a:solidFill>
            <a:ln w="12696">
              <a:solidFill>
                <a:srgbClr val="000000"/>
              </a:solidFill>
              <a:prstDash val="solid"/>
            </a:ln>
          </c:spPr>
          <c:val>
            <c:numRef>
              <c:f>Лист1!$F$77</c:f>
              <c:numCache>
                <c:formatCode>General</c:formatCode>
                <c:ptCount val="1"/>
                <c:pt idx="0">
                  <c:v>46</c:v>
                </c:pt>
              </c:numCache>
            </c:numRef>
          </c:val>
        </c:ser>
        <c:ser>
          <c:idx val="3"/>
          <c:order val="3"/>
          <c:tx>
            <c:v>+20С (кипячённое)</c:v>
          </c:tx>
          <c:spPr>
            <a:solidFill>
              <a:srgbClr val="FF6600"/>
            </a:solidFill>
            <a:ln w="12696">
              <a:solidFill>
                <a:srgbClr val="000000"/>
              </a:solidFill>
              <a:prstDash val="solid"/>
            </a:ln>
          </c:spPr>
          <c:val>
            <c:numRef>
              <c:f>Лист1!$F$78</c:f>
              <c:numCache>
                <c:formatCode>General</c:formatCode>
                <c:ptCount val="1"/>
                <c:pt idx="0">
                  <c:v>62</c:v>
                </c:pt>
              </c:numCache>
            </c:numRef>
          </c:val>
        </c:ser>
        <c:axId val="68455424"/>
        <c:axId val="68477696"/>
      </c:barChart>
      <c:catAx>
        <c:axId val="68455424"/>
        <c:scaling>
          <c:orientation val="minMax"/>
        </c:scaling>
        <c:delete val="1"/>
        <c:axPos val="b"/>
        <c:numFmt formatCode="General" sourceLinked="1"/>
        <c:tickLblPos val="nextTo"/>
        <c:crossAx val="68477696"/>
        <c:crosses val="autoZero"/>
        <c:auto val="1"/>
        <c:lblAlgn val="ctr"/>
        <c:lblOffset val="100"/>
        <c:tickLblSkip val="1"/>
        <c:tickMarkSkip val="1"/>
      </c:catAx>
      <c:valAx>
        <c:axId val="68477696"/>
        <c:scaling>
          <c:orientation val="minMax"/>
        </c:scaling>
        <c:axPos val="l"/>
        <c:majorGridlines>
          <c:spPr>
            <a:ln w="3174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 b="1" dirty="0"/>
                  <a:t>время (часы</a:t>
                </a:r>
                <a:r>
                  <a:rPr lang="ru-RU" dirty="0"/>
                  <a:t>)</a:t>
                </a:r>
              </a:p>
            </c:rich>
          </c:tx>
          <c:layout>
            <c:manualLayout>
              <c:xMode val="edge"/>
              <c:yMode val="edge"/>
              <c:x val="3.7414965986394821E-2"/>
              <c:y val="0.46396396396396672"/>
            </c:manualLayout>
          </c:layout>
          <c:spPr>
            <a:noFill/>
            <a:ln w="25391">
              <a:noFill/>
            </a:ln>
          </c:spPr>
        </c:title>
        <c:numFmt formatCode="General" sourceLinked="1"/>
        <c:tickLblPos val="nextTo"/>
        <c:spPr>
          <a:ln w="317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68455424"/>
        <c:crosses val="autoZero"/>
        <c:crossBetween val="between"/>
      </c:valAx>
      <c:spPr>
        <a:solidFill>
          <a:srgbClr val="C0C0C0"/>
        </a:solidFill>
        <a:ln w="12696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8972045689969019"/>
          <c:y val="0.21222167904605818"/>
          <c:w val="0.29969760658259775"/>
          <c:h val="0.78232469467876431"/>
        </c:manualLayout>
      </c:layout>
      <c:spPr>
        <a:solidFill>
          <a:srgbClr val="FFFFFF"/>
        </a:solidFill>
        <a:ln w="3174">
          <a:solidFill>
            <a:srgbClr val="000000"/>
          </a:solidFill>
          <a:prstDash val="solid"/>
        </a:ln>
      </c:spPr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spPr>
    <a:solidFill>
      <a:srgbClr val="FFFFFF"/>
    </a:solidFill>
    <a:ln w="3174">
      <a:solidFill>
        <a:srgbClr val="000000"/>
      </a:solidFill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17E9-D5F2-40F7-ACEB-669906026DAF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8CC7-E61E-47F5-94BF-A63AF5FEF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17E9-D5F2-40F7-ACEB-669906026DAF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8CC7-E61E-47F5-94BF-A63AF5FEF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17E9-D5F2-40F7-ACEB-669906026DAF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8CC7-E61E-47F5-94BF-A63AF5FEF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17E9-D5F2-40F7-ACEB-669906026DAF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8CC7-E61E-47F5-94BF-A63AF5FEF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17E9-D5F2-40F7-ACEB-669906026DAF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8CC7-E61E-47F5-94BF-A63AF5FEF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17E9-D5F2-40F7-ACEB-669906026DAF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8CC7-E61E-47F5-94BF-A63AF5FEF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17E9-D5F2-40F7-ACEB-669906026DAF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8CC7-E61E-47F5-94BF-A63AF5FEF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17E9-D5F2-40F7-ACEB-669906026DAF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8CC7-E61E-47F5-94BF-A63AF5FEF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17E9-D5F2-40F7-ACEB-669906026DAF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8CC7-E61E-47F5-94BF-A63AF5FEF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17E9-D5F2-40F7-ACEB-669906026DAF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8CC7-E61E-47F5-94BF-A63AF5FEF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17E9-D5F2-40F7-ACEB-669906026DAF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8CC7-E61E-47F5-94BF-A63AF5FEF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217E9-D5F2-40F7-ACEB-669906026DAF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18CC7-E61E-47F5-94BF-A63AF5FEF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gif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 descr="08_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3286116" y="1785926"/>
            <a:ext cx="5500680" cy="1643074"/>
          </a:xfrm>
        </p:spPr>
        <p:txBody>
          <a:bodyPr>
            <a:normAutofit/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Почему  скисает </a:t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молоко?</a:t>
            </a:r>
            <a:endParaRPr lang="ru-RU" sz="4800" b="1" i="1" dirty="0" smtClean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3571876"/>
            <a:ext cx="4257681" cy="2071687"/>
          </a:xfrm>
        </p:spPr>
        <p:txBody>
          <a:bodyPr>
            <a:normAutofit fontScale="47500" lnSpcReduction="20000"/>
          </a:bodyPr>
          <a:lstStyle/>
          <a:p>
            <a:pPr algn="r">
              <a:buNone/>
            </a:pPr>
            <a:r>
              <a:rPr lang="ru-RU" sz="5400" u="sng" dirty="0"/>
              <a:t>Автор</a:t>
            </a:r>
            <a:r>
              <a:rPr lang="ru-RU" sz="5400" dirty="0"/>
              <a:t>: учащийся 3А класса</a:t>
            </a:r>
          </a:p>
          <a:p>
            <a:pPr algn="r">
              <a:buNone/>
            </a:pPr>
            <a:r>
              <a:rPr lang="ru-RU" sz="5400" dirty="0" err="1"/>
              <a:t>Асташин</a:t>
            </a:r>
            <a:r>
              <a:rPr lang="ru-RU" sz="5400" dirty="0"/>
              <a:t> Максим</a:t>
            </a:r>
          </a:p>
          <a:p>
            <a:pPr algn="r">
              <a:buNone/>
            </a:pPr>
            <a:r>
              <a:rPr lang="ru-RU" sz="5400" u="sng" dirty="0"/>
              <a:t>Научный руководитель</a:t>
            </a:r>
            <a:r>
              <a:rPr lang="ru-RU" sz="5400" dirty="0"/>
              <a:t>:</a:t>
            </a:r>
          </a:p>
          <a:p>
            <a:pPr algn="r">
              <a:buNone/>
            </a:pPr>
            <a:r>
              <a:rPr lang="ru-RU" sz="5400" dirty="0"/>
              <a:t>учитель начальных классов</a:t>
            </a:r>
          </a:p>
          <a:p>
            <a:pPr algn="r">
              <a:buNone/>
            </a:pPr>
            <a:r>
              <a:rPr lang="ru-RU" sz="5400" dirty="0"/>
              <a:t>Ильина Татьяна Николаевна</a:t>
            </a:r>
          </a:p>
          <a:p>
            <a:pPr algn="ctr">
              <a:buFont typeface="Georgia" pitchFamily="18" charset="0"/>
              <a:buNone/>
              <a:defRPr/>
            </a:pPr>
            <a:endParaRPr lang="ru-RU" sz="5400" b="1" dirty="0">
              <a:solidFill>
                <a:srgbClr val="1DF4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9" name="Рисунок 5" descr="lines1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66"/>
            <a:ext cx="91440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6" descr="lines1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86454"/>
            <a:ext cx="892971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2143116"/>
            <a:ext cx="2000264" cy="266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 descr="08_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3428992" y="1428736"/>
            <a:ext cx="4786300" cy="2000264"/>
          </a:xfrm>
        </p:spPr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Почему  </a:t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скисает молоко?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b="1" i="1" dirty="0" smtClean="0">
              <a:solidFill>
                <a:srgbClr val="0070C0"/>
              </a:solidFill>
            </a:endParaRPr>
          </a:p>
        </p:txBody>
      </p:sp>
      <p:pic>
        <p:nvPicPr>
          <p:cNvPr id="6149" name="Рисунок 5" descr="lines1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66"/>
            <a:ext cx="91440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6" descr="lines1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16"/>
            <a:ext cx="8929718" cy="7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571604" y="3714752"/>
            <a:ext cx="7229468" cy="17145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Вывод: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C00000"/>
                </a:solidFill>
              </a:rPr>
              <a:t>молоко скисает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под воздействием  молочных бактерий.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" name="Picture 2" descr="C:\Documents and Settings\1\Рабочий стол\1211872303-shutterstock_23116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00100" y="1285860"/>
            <a:ext cx="2759075" cy="2293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 descr="08_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5" descr="lines1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42"/>
            <a:ext cx="91440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6" descr="lines1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29264"/>
            <a:ext cx="89297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3" descr="1071561148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428604"/>
            <a:ext cx="614366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643174" y="1071546"/>
            <a:ext cx="4071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Рекомендация:</a:t>
            </a:r>
            <a:endParaRPr lang="ru-RU" sz="3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1928802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 algn="ctr">
              <a:buClr>
                <a:schemeClr val="accent3"/>
              </a:buClr>
              <a:defRPr/>
            </a:pP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чтобы молоко </a:t>
            </a:r>
          </a:p>
          <a:p>
            <a:pPr marL="365760" indent="-256032" algn="ctr">
              <a:buClr>
                <a:schemeClr val="accent3"/>
              </a:buClr>
              <a:defRPr/>
            </a:pP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скисало, </a:t>
            </a:r>
            <a:endParaRPr lang="en-US" sz="24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365760" indent="-256032" algn="ctr">
              <a:buClr>
                <a:schemeClr val="accent3"/>
              </a:buClr>
              <a:defRPr/>
            </a:pP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надо его кипятить. </a:t>
            </a:r>
          </a:p>
          <a:p>
            <a:pPr marL="365760" indent="-256032" algn="ctr">
              <a:buClr>
                <a:schemeClr val="accent3"/>
              </a:buClr>
              <a:defRPr/>
            </a:pP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 кипячения бактерии  </a:t>
            </a:r>
            <a:endParaRPr lang="en-US" sz="24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365760" indent="-256032" algn="ctr">
              <a:buClr>
                <a:schemeClr val="accent3"/>
              </a:buClr>
              <a:defRPr/>
            </a:pP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погибают.</a:t>
            </a:r>
            <a:endParaRPr lang="ru-RU" sz="2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Рисунок 4" descr="531085f05de4723bef0c532fcde9e336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3214686"/>
            <a:ext cx="1673583" cy="214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 descr="08_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3428992" y="1428736"/>
            <a:ext cx="4786300" cy="2000264"/>
          </a:xfrm>
        </p:spPr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b="1" i="1" dirty="0" smtClean="0">
              <a:solidFill>
                <a:srgbClr val="0070C0"/>
              </a:solidFill>
            </a:endParaRPr>
          </a:p>
        </p:txBody>
      </p:sp>
      <p:pic>
        <p:nvPicPr>
          <p:cNvPr id="6149" name="Рисунок 5" descr="lines1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66"/>
            <a:ext cx="91440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6" descr="lines1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16"/>
            <a:ext cx="8929718" cy="7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214414" y="1571612"/>
            <a:ext cx="7572428" cy="32861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6000" b="1" i="1" dirty="0" smtClean="0">
                <a:solidFill>
                  <a:srgbClr val="C00000"/>
                </a:solidFill>
              </a:rPr>
              <a:t>     </a:t>
            </a:r>
            <a:r>
              <a:rPr lang="ru-RU" sz="8000" b="1" i="1" dirty="0" smtClean="0">
                <a:solidFill>
                  <a:srgbClr val="C00000"/>
                </a:solidFill>
              </a:rPr>
              <a:t>  Спасибо </a:t>
            </a:r>
          </a:p>
          <a:p>
            <a:pPr>
              <a:buNone/>
            </a:pPr>
            <a:r>
              <a:rPr lang="ru-RU" sz="8000" b="1" i="1" dirty="0" smtClean="0">
                <a:solidFill>
                  <a:srgbClr val="C00000"/>
                </a:solidFill>
              </a:rPr>
              <a:t>   за внимание!</a:t>
            </a:r>
            <a:endParaRPr lang="ru-RU" sz="8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 descr="08_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1071538" y="642918"/>
            <a:ext cx="6572296" cy="857256"/>
          </a:xfrm>
        </p:spPr>
        <p:txBody>
          <a:bodyPr>
            <a:normAutofit fontScale="90000"/>
          </a:bodyPr>
          <a:lstStyle/>
          <a:p>
            <a:r>
              <a:rPr lang="ru-RU" sz="36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выяснить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, почему скисает молоко.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b="1" i="1" dirty="0" smtClean="0">
              <a:solidFill>
                <a:srgbClr val="0070C0"/>
              </a:solidFill>
            </a:endParaRPr>
          </a:p>
        </p:txBody>
      </p:sp>
      <p:pic>
        <p:nvPicPr>
          <p:cNvPr id="6149" name="Рисунок 5" descr="lines1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9144000" cy="8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6" descr="lines1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16"/>
            <a:ext cx="8858280" cy="72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071538" y="1142984"/>
            <a:ext cx="74295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подобрать и изучить литературу, в которой рассказывается, об истории молока;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выяснить причину скисания молока;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исследовать, что может усилить и  замедлить скисание молока;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провести анкетирование в школе;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подготовить презентацию работы.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4214818"/>
            <a:ext cx="721523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Гипотеза: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молоко скисает из-за того, что в нём размножаются бактерии и другие микроорганизмы.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 descr="08_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714356"/>
            <a:ext cx="8143900" cy="5143536"/>
          </a:xfrm>
        </p:spPr>
        <p:txBody>
          <a:bodyPr>
            <a:noAutofit/>
          </a:bodyPr>
          <a:lstStyle/>
          <a:p>
            <a:pPr>
              <a:buFont typeface="Georgia" pitchFamily="18" charset="0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питательных веществ, которые есть в молоке, строятся мускулы, кожа, кости, зубы.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Georgia" pitchFamily="18" charset="0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Georgia" pitchFamily="18" charset="0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Georgia" pitchFamily="18" charset="0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Georgia" pitchFamily="18" charset="0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Georgia" pitchFamily="18" charset="0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Georgia" pitchFamily="18" charset="0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Georgia" pitchFamily="18" charset="0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Georgia" pitchFamily="18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Кроме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того, молоко — еще и лекарство, потому что благодаря набору в нем полезных веществ, врачи прописывают его многим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больным. 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уж детям его и подавно следует пить каждый день. </a:t>
            </a:r>
            <a:endParaRPr lang="ru-RU" sz="2400" b="1" dirty="0">
              <a:solidFill>
                <a:srgbClr val="1DF4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Рисунок 5" descr="lines1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0"/>
            <a:ext cx="8929717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6" descr="lines1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29334"/>
            <a:ext cx="8929717" cy="72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lion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000100" y="1500174"/>
            <a:ext cx="1785950" cy="1142831"/>
          </a:xfrm>
          <a:prstGeom prst="rect">
            <a:avLst/>
          </a:prstGeom>
        </p:spPr>
      </p:pic>
      <p:sp>
        <p:nvSpPr>
          <p:cNvPr id="7" name="Содержимое 7"/>
          <p:cNvSpPr txBox="1">
            <a:spLocks/>
          </p:cNvSpPr>
          <p:nvPr/>
        </p:nvSpPr>
        <p:spPr>
          <a:xfrm>
            <a:off x="2857488" y="1500174"/>
            <a:ext cx="5786478" cy="1357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Молоко превращает беспомощного</a:t>
            </a:r>
            <a:r>
              <a:rPr kumimoji="0" lang="ru-RU" sz="2400" b="1" i="0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львёнка в мощного зверя, рычание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которого потрясает скалы.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Содержимое 3" descr="Cachali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57290" y="2714620"/>
            <a:ext cx="1530899" cy="114300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143240" y="2714620"/>
            <a:ext cx="5786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Огромный кит, как и крошечная морская свинка, вскормлен молоком.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Рисунок 3" descr="06det091i.bmp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3643314"/>
            <a:ext cx="154132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786050" y="3643314"/>
            <a:ext cx="6072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молоке есть всё, что нужно детёнышу: 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57488" y="4000504"/>
            <a:ext cx="6072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3"/>
              </a:buClr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вода, жир, сахар, белок, соли, витамины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 descr="08_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6" descr="lines1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72140"/>
            <a:ext cx="89297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Рисунок 7" descr="lines1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285728"/>
            <a:ext cx="892971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1214422"/>
            <a:ext cx="585791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 descr="08_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5" descr="lines1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42"/>
            <a:ext cx="91440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6" descr="lines1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16"/>
            <a:ext cx="89297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85786" y="571480"/>
            <a:ext cx="4357718" cy="3286148"/>
          </a:xfrm>
        </p:spPr>
        <p:txBody>
          <a:bodyPr>
            <a:normAutofit/>
          </a:bodyPr>
          <a:lstStyle/>
          <a:p>
            <a:r>
              <a:rPr lang="ru-RU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Виноваты в этом крошечные </a:t>
            </a:r>
            <a:br>
              <a:rPr lang="ru-RU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молочнокислые  бактерии.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Picture 4" descr="C:\Documents and Settings\Лена.310DF03E718F45C\Рабочий стол\6dvs052i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214422"/>
            <a:ext cx="3357587" cy="289731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3571876"/>
            <a:ext cx="3141653" cy="2351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857752" y="5143512"/>
            <a:ext cx="785818" cy="799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 descr="08_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1214414" y="1643050"/>
            <a:ext cx="6572250" cy="1066800"/>
          </a:xfrm>
        </p:spPr>
        <p:txBody>
          <a:bodyPr>
            <a:normAutofit/>
          </a:bodyPr>
          <a:lstStyle/>
          <a:p>
            <a:endParaRPr lang="ru-RU" sz="4800" b="1" i="1" dirty="0" smtClean="0">
              <a:solidFill>
                <a:srgbClr val="0070C0"/>
              </a:solidFill>
            </a:endParaRPr>
          </a:p>
        </p:txBody>
      </p:sp>
      <p:pic>
        <p:nvPicPr>
          <p:cNvPr id="6149" name="Рисунок 5" descr="lines1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04"/>
            <a:ext cx="91440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6" descr="lines1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16"/>
            <a:ext cx="91440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64305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1643050"/>
            <a:ext cx="1428760" cy="135732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1000108"/>
            <a:ext cx="157163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48" y="1071546"/>
            <a:ext cx="171451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2976" y="3429000"/>
            <a:ext cx="278608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3500438"/>
            <a:ext cx="3214710" cy="221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14678" y="2428868"/>
            <a:ext cx="2071702" cy="222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 descr="08_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1071538" y="1000108"/>
            <a:ext cx="6572250" cy="1066800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Как сохранить молоко?</a:t>
            </a:r>
          </a:p>
        </p:txBody>
      </p:sp>
      <p:pic>
        <p:nvPicPr>
          <p:cNvPr id="6149" name="Рисунок 5" descr="lines1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91440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6" descr="lines1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643578"/>
            <a:ext cx="892971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10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786058"/>
            <a:ext cx="235745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1857364"/>
            <a:ext cx="235745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2571744"/>
            <a:ext cx="1928826" cy="217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4286256"/>
            <a:ext cx="1500198" cy="190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 descr="08_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5" descr="lines1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91440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6" descr="lines1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643578"/>
            <a:ext cx="892971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000108"/>
            <a:ext cx="2428892" cy="32454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1071546"/>
            <a:ext cx="2503317" cy="334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3357562"/>
            <a:ext cx="3500462" cy="2619773"/>
          </a:xfrm>
          <a:prstGeom prst="rect">
            <a:avLst/>
          </a:prstGeom>
          <a:noFill/>
          <a:ln w="9525" cmpd="thickThin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 descr="08_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1071538" y="1500174"/>
            <a:ext cx="6572250" cy="1066800"/>
          </a:xfrm>
        </p:spPr>
        <p:txBody>
          <a:bodyPr>
            <a:normAutofit/>
          </a:bodyPr>
          <a:lstStyle/>
          <a:p>
            <a:endParaRPr lang="ru-RU" sz="4800" b="1" i="1" dirty="0" smtClean="0">
              <a:solidFill>
                <a:srgbClr val="0070C0"/>
              </a:solidFill>
            </a:endParaRPr>
          </a:p>
        </p:txBody>
      </p:sp>
      <p:pic>
        <p:nvPicPr>
          <p:cNvPr id="6149" name="Рисунок 5" descr="lines1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91440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6" descr="lines1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643578"/>
            <a:ext cx="9001156" cy="87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Объект 46"/>
          <p:cNvGraphicFramePr/>
          <p:nvPr/>
        </p:nvGraphicFramePr>
        <p:xfrm>
          <a:off x="1071538" y="1071546"/>
          <a:ext cx="7715304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218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Почему  скисает  молоко?</vt:lpstr>
      <vt:lpstr> Цель : выяснить, почему скисает молоко. </vt:lpstr>
      <vt:lpstr>Слайд 3</vt:lpstr>
      <vt:lpstr>Слайд 4</vt:lpstr>
      <vt:lpstr>Виноваты в этом крошечные  молочнокислые  бактерии. </vt:lpstr>
      <vt:lpstr>Слайд 6</vt:lpstr>
      <vt:lpstr>Как сохранить молоко?</vt:lpstr>
      <vt:lpstr>Слайд 8</vt:lpstr>
      <vt:lpstr>Слайд 9</vt:lpstr>
      <vt:lpstr> Почему   скисает молоко? </vt:lpstr>
      <vt:lpstr>Слайд 11</vt:lpstr>
      <vt:lpstr> 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 скисает молоко?</dc:title>
  <dc:creator>User</dc:creator>
  <cp:lastModifiedBy>User</cp:lastModifiedBy>
  <cp:revision>27</cp:revision>
  <dcterms:created xsi:type="dcterms:W3CDTF">2012-04-06T15:13:04Z</dcterms:created>
  <dcterms:modified xsi:type="dcterms:W3CDTF">2012-04-08T14:26:11Z</dcterms:modified>
</cp:coreProperties>
</file>