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2" r:id="rId9"/>
    <p:sldId id="265" r:id="rId10"/>
    <p:sldId id="264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pieChart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c:spPr>
          <c:dLbls>
            <c:dLbl>
              <c:idx val="0"/>
              <c:layout>
                <c:manualLayout>
                  <c:x val="-6.6239671429960179E-2"/>
                  <c:y val="0.17705915359988086"/>
                </c:manualLayout>
              </c:layout>
              <c:tx>
                <c:rich>
                  <a:bodyPr/>
                  <a:lstStyle/>
                  <a:p>
                    <a:r>
                      <a:rPr lang="ru-RU" sz="3600" b="1" dirty="0" smtClean="0"/>
                      <a:t>С</a:t>
                    </a:r>
                  </a:p>
                </c:rich>
              </c:tx>
              <c:showVal val="1"/>
            </c:dLbl>
            <c:dLbl>
              <c:idx val="1"/>
              <c:layout>
                <c:manualLayout>
                  <c:x val="-0.10150353601633129"/>
                  <c:y val="5.5264490639687983E-3"/>
                </c:manualLayout>
              </c:layout>
              <c:tx>
                <c:rich>
                  <a:bodyPr/>
                  <a:lstStyle/>
                  <a:p>
                    <a:r>
                      <a:rPr lang="ru-RU" sz="3600" b="1" dirty="0" smtClean="0"/>
                      <a:t>А</a:t>
                    </a:r>
                    <a:endParaRPr lang="en-US" sz="3600" b="1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-7.5455854476523782E-2"/>
                  <c:y val="-0.16326923019968179"/>
                </c:manualLayout>
              </c:layout>
              <c:tx>
                <c:rich>
                  <a:bodyPr/>
                  <a:lstStyle/>
                  <a:p>
                    <a:r>
                      <a:rPr lang="ru-RU" sz="3600" b="1" dirty="0" smtClean="0"/>
                      <a:t>Д</a:t>
                    </a:r>
                    <a:endParaRPr lang="en-US" sz="3600" b="1" dirty="0"/>
                  </a:p>
                </c:rich>
              </c:tx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sz="3600" b="1" dirty="0" smtClean="0"/>
                      <a:t>О</a:t>
                    </a:r>
                    <a:endParaRPr lang="en-US" sz="3600" b="1" dirty="0"/>
                  </a:p>
                </c:rich>
              </c:tx>
              <c:showVal val="1"/>
            </c:dLbl>
            <c:dLbl>
              <c:idx val="4"/>
              <c:layout>
                <c:manualLayout>
                  <c:x val="8.6357842422475031E-2"/>
                  <c:y val="5.5264490639687983E-3"/>
                </c:manualLayout>
              </c:layout>
              <c:tx>
                <c:rich>
                  <a:bodyPr/>
                  <a:lstStyle/>
                  <a:p>
                    <a:r>
                      <a:rPr lang="ru-RU" sz="3600" b="1" dirty="0" smtClean="0"/>
                      <a:t>К</a:t>
                    </a:r>
                    <a:endParaRPr lang="en-US" sz="3600" b="1" dirty="0"/>
                  </a:p>
                </c:rich>
              </c:tx>
              <c:showVal val="1"/>
            </c:dLbl>
            <c:dLbl>
              <c:idx val="5"/>
              <c:layout>
                <c:manualLayout>
                  <c:x val="7.7146519879459571E-2"/>
                  <c:y val="0.16564197185197108"/>
                </c:manualLayout>
              </c:layout>
              <c:tx>
                <c:rich>
                  <a:bodyPr/>
                  <a:lstStyle/>
                  <a:p>
                    <a:r>
                      <a:rPr lang="ru-RU" sz="3600" b="1" dirty="0" smtClean="0"/>
                      <a:t>О</a:t>
                    </a:r>
                    <a:endParaRPr lang="en-US" sz="3600" b="1" dirty="0"/>
                  </a:p>
                </c:rich>
              </c:tx>
              <c:showVal val="1"/>
            </c:dLbl>
            <c:showVal val="1"/>
            <c:showLeaderLines val="1"/>
          </c:dLbls>
          <c:cat>
            <c:strRef>
              <c:f>Лист1!$A$2:$A$7</c:f>
              <c:strCache>
                <c:ptCount val="6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  <c:pt idx="4">
                  <c:v>Кв.5</c:v>
                </c:pt>
                <c:pt idx="5">
                  <c:v>Кв.6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12</c:v>
                </c:pt>
                <c:pt idx="1">
                  <c:v>12</c:v>
                </c:pt>
                <c:pt idx="2">
                  <c:v>12</c:v>
                </c:pt>
                <c:pt idx="3">
                  <c:v>12</c:v>
                </c:pt>
                <c:pt idx="4">
                  <c:v>12</c:v>
                </c:pt>
                <c:pt idx="5">
                  <c:v>12</c:v>
                </c:pt>
              </c:numCache>
            </c:numRef>
          </c:val>
        </c:ser>
        <c:firstSliceAng val="0"/>
      </c:pie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20.01.2013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20.01.2013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20.01.2013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785794"/>
            <a:ext cx="7854696" cy="4000528"/>
          </a:xfrm>
        </p:spPr>
        <p:txBody>
          <a:bodyPr>
            <a:noAutofit/>
          </a:bodyPr>
          <a:lstStyle/>
          <a:p>
            <a:pPr algn="ctr"/>
            <a:r>
              <a:rPr lang="ru-RU" sz="8000" b="1" i="1" dirty="0" smtClean="0">
                <a:solidFill>
                  <a:srgbClr val="FFFF00"/>
                </a:solidFill>
                <a:latin typeface="+mj-lt"/>
              </a:rPr>
              <a:t>ТУРНИР ЗНАТОКОВ РУССКОГО ЯЗЫКА</a:t>
            </a:r>
          </a:p>
          <a:p>
            <a:r>
              <a:rPr lang="ru-RU" sz="2000" b="1" i="1" dirty="0" smtClean="0">
                <a:solidFill>
                  <a:srgbClr val="FFFF00"/>
                </a:solidFill>
                <a:latin typeface="+mj-lt"/>
              </a:rPr>
              <a:t>Презентацию подготовила: учитель начальных классов </a:t>
            </a:r>
          </a:p>
          <a:p>
            <a:r>
              <a:rPr lang="ru-RU" sz="2000" b="1" i="1" dirty="0" smtClean="0">
                <a:solidFill>
                  <a:srgbClr val="FFFF00"/>
                </a:solidFill>
                <a:latin typeface="+mj-lt"/>
              </a:rPr>
              <a:t>МБОУ </a:t>
            </a:r>
            <a:r>
              <a:rPr lang="ru-RU" sz="2000" b="1" i="1" dirty="0" smtClean="0">
                <a:solidFill>
                  <a:srgbClr val="FFFF00"/>
                </a:solidFill>
                <a:latin typeface="+mj-lt"/>
              </a:rPr>
              <a:t>«СОШ</a:t>
            </a:r>
            <a:r>
              <a:rPr lang="ru-RU" sz="2000" b="1" i="1" dirty="0" smtClean="0">
                <a:solidFill>
                  <a:srgbClr val="FFFF00"/>
                </a:solidFill>
                <a:latin typeface="+mj-lt"/>
              </a:rPr>
              <a:t>№1» </a:t>
            </a:r>
            <a:r>
              <a:rPr lang="ru-RU" sz="2000" b="1" i="1" dirty="0" smtClean="0">
                <a:solidFill>
                  <a:srgbClr val="FFFF00"/>
                </a:solidFill>
                <a:latin typeface="+mj-lt"/>
              </a:rPr>
              <a:t>г. </a:t>
            </a:r>
            <a:r>
              <a:rPr lang="ru-RU" sz="2000" b="1" i="1" dirty="0" smtClean="0">
                <a:solidFill>
                  <a:srgbClr val="FFFF00"/>
                </a:solidFill>
                <a:latin typeface="+mj-lt"/>
              </a:rPr>
              <a:t>Шумерля</a:t>
            </a:r>
            <a:r>
              <a:rPr lang="ru-RU" sz="2000" b="1" i="1" dirty="0" smtClean="0">
                <a:solidFill>
                  <a:srgbClr val="FFFF00"/>
                </a:solidFill>
                <a:latin typeface="+mj-lt"/>
              </a:rPr>
              <a:t>  Ильина Т.Н.</a:t>
            </a:r>
            <a:endParaRPr lang="ru-RU" sz="2000" b="1" i="1" dirty="0" smtClean="0">
              <a:solidFill>
                <a:srgbClr val="FFFF00"/>
              </a:solidFill>
              <a:latin typeface="+mj-lt"/>
            </a:endParaRPr>
          </a:p>
          <a:p>
            <a:pPr algn="ctr"/>
            <a:r>
              <a:rPr lang="ru-RU" sz="2000" b="1" i="1" dirty="0" smtClean="0">
                <a:solidFill>
                  <a:srgbClr val="FFFF00"/>
                </a:solidFill>
                <a:latin typeface="+mj-lt"/>
              </a:rPr>
              <a:t>2013г</a:t>
            </a:r>
            <a:r>
              <a:rPr lang="ru-RU" sz="2000" b="1" i="1" dirty="0" smtClean="0">
                <a:solidFill>
                  <a:srgbClr val="FFFF00"/>
                </a:solidFill>
                <a:latin typeface="+mj-lt"/>
              </a:rPr>
              <a:t>.</a:t>
            </a:r>
            <a:endParaRPr lang="ru-RU" sz="2000" b="1" i="1" dirty="0">
              <a:solidFill>
                <a:srgbClr val="FFFF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714356"/>
            <a:ext cx="8229600" cy="92869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b="1" dirty="0" smtClean="0">
                <a:solidFill>
                  <a:schemeClr val="accent1">
                    <a:lumMod val="75000"/>
                  </a:schemeClr>
                </a:solidFill>
              </a:rPr>
              <a:t>Фразеологические обороты</a:t>
            </a:r>
            <a:endParaRPr lang="ru-RU" sz="4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2536348"/>
            <a:ext cx="3521075" cy="2464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85720" y="1214422"/>
            <a:ext cx="4071966" cy="514353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800" b="1" i="1" dirty="0" smtClean="0"/>
              <a:t>«Русский народ создал русский язык- яркий, как радуга после весеннего ливня, меткий, как стрелы, певучий и богатый, задушевный, как песни над колыбелью»</a:t>
            </a:r>
          </a:p>
          <a:p>
            <a:pPr>
              <a:buNone/>
            </a:pPr>
            <a:r>
              <a:rPr lang="ru-RU" sz="2800" b="1" i="1" dirty="0" smtClean="0"/>
              <a:t>                    А.Н.Толстой</a:t>
            </a:r>
            <a:endParaRPr lang="ru-RU" sz="2800" b="1" i="1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 bwMode="auto">
          <a:xfrm>
            <a:off x="4178300" y="1891504"/>
            <a:ext cx="3521075" cy="3754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Отгадай пословицу</a:t>
            </a:r>
            <a:endParaRPr lang="ru-RU" b="1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Свет-тьма</a:t>
            </a:r>
          </a:p>
          <a:p>
            <a:r>
              <a:rPr lang="ru-RU" sz="2400" dirty="0" smtClean="0"/>
              <a:t>Встречают-провожают</a:t>
            </a:r>
          </a:p>
          <a:p>
            <a:pPr>
              <a:buNone/>
            </a:pPr>
            <a:endParaRPr lang="ru-RU" sz="36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sz="2400" dirty="0" smtClean="0"/>
              <a:t>Ученье – свет, </a:t>
            </a:r>
            <a:r>
              <a:rPr lang="ru-RU" sz="2400" dirty="0" err="1" smtClean="0"/>
              <a:t>неученье-тьма</a:t>
            </a:r>
            <a:endParaRPr lang="ru-RU" sz="2400" dirty="0" smtClean="0"/>
          </a:p>
          <a:p>
            <a:pPr>
              <a:buNone/>
            </a:pPr>
            <a:r>
              <a:rPr lang="ru-RU" sz="2400" dirty="0" smtClean="0"/>
              <a:t>По одёжке встречают, по уму провожают</a:t>
            </a:r>
          </a:p>
          <a:p>
            <a:pPr>
              <a:buNone/>
            </a:pP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Труд-лень</a:t>
            </a:r>
          </a:p>
          <a:p>
            <a:r>
              <a:rPr lang="ru-RU" sz="2400" dirty="0" smtClean="0"/>
              <a:t>Погибай-выручай</a:t>
            </a:r>
          </a:p>
          <a:p>
            <a:pPr>
              <a:buNone/>
            </a:pPr>
            <a:endParaRPr lang="ru-RU" sz="36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sz="2400" dirty="0" smtClean="0"/>
              <a:t>Труд кормит, а лень портит.</a:t>
            </a:r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r>
              <a:rPr lang="ru-RU" sz="2400" dirty="0" smtClean="0"/>
              <a:t>Сам погибай, а товарища выручай.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305800" cy="4786346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«Сочини стихотворение»</a:t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rgbClr val="00B050"/>
                </a:solidFill>
              </a:rPr>
              <a:t>Урок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4400" b="1" i="1" dirty="0" smtClean="0">
                <a:solidFill>
                  <a:srgbClr val="00B050"/>
                </a:solidFill>
              </a:rPr>
              <a:t>падежи - подскажи</a:t>
            </a:r>
            <a:br>
              <a:rPr lang="ru-RU" sz="4400" b="1" i="1" dirty="0" smtClean="0">
                <a:solidFill>
                  <a:srgbClr val="00B050"/>
                </a:solidFill>
              </a:rPr>
            </a:br>
            <a:r>
              <a:rPr lang="ru-RU" sz="4400" b="1" i="1" dirty="0" smtClean="0">
                <a:solidFill>
                  <a:srgbClr val="00B050"/>
                </a:solidFill>
              </a:rPr>
              <a:t>изучаю-скучаю</a:t>
            </a:r>
            <a:br>
              <a:rPr lang="ru-RU" sz="4400" b="1" i="1" dirty="0" smtClean="0">
                <a:solidFill>
                  <a:srgbClr val="00B050"/>
                </a:solidFill>
              </a:rPr>
            </a:br>
            <a:r>
              <a:rPr lang="ru-RU" sz="4400" b="1" i="1" dirty="0" smtClean="0">
                <a:solidFill>
                  <a:srgbClr val="00B050"/>
                </a:solidFill>
              </a:rPr>
              <a:t>не спешу-пишу</a:t>
            </a:r>
            <a:br>
              <a:rPr lang="ru-RU" sz="4400" b="1" i="1" dirty="0" smtClean="0">
                <a:solidFill>
                  <a:srgbClr val="00B050"/>
                </a:solidFill>
              </a:rPr>
            </a:br>
            <a:r>
              <a:rPr lang="ru-RU" sz="4400" b="1" i="1" dirty="0" smtClean="0">
                <a:solidFill>
                  <a:srgbClr val="00B050"/>
                </a:solidFill>
              </a:rPr>
              <a:t>тетрадь -пять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65087" y="4643446"/>
            <a:ext cx="2900349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928670"/>
            <a:ext cx="8305800" cy="2143140"/>
          </a:xfrm>
        </p:spPr>
        <p:txBody>
          <a:bodyPr>
            <a:noAutofit/>
          </a:bodyPr>
          <a:lstStyle/>
          <a:p>
            <a:r>
              <a:rPr lang="ru-RU" sz="8000" b="1" i="1" dirty="0" smtClean="0">
                <a:solidFill>
                  <a:srgbClr val="FF0000"/>
                </a:solidFill>
              </a:rPr>
              <a:t>СПАСИБО ЗА ИГРУ!</a:t>
            </a:r>
            <a:endParaRPr lang="ru-RU" sz="8000" b="1" i="1" dirty="0">
              <a:solidFill>
                <a:srgbClr val="FF0000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3500438"/>
            <a:ext cx="4027557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285860"/>
            <a:ext cx="4929222" cy="4143404"/>
          </a:xfrm>
        </p:spPr>
        <p:txBody>
          <a:bodyPr>
            <a:normAutofit fontScale="90000"/>
          </a:bodyPr>
          <a:lstStyle/>
          <a:p>
            <a:r>
              <a:rPr lang="ru-RU" sz="2800" b="1" i="1" dirty="0" smtClean="0">
                <a:solidFill>
                  <a:schemeClr val="tx1"/>
                </a:solidFill>
              </a:rPr>
              <a:t>«Русский язык- это выразительный и звучный, гибкий и мощный в своих оборотах и средствах, переимчивый и общежительный в своих отношениях к чужим языкам. Ему свойственны величавая плавность, яркость, простота и гармоничная точность.»</a:t>
            </a:r>
            <a:r>
              <a:rPr lang="ru-RU" sz="2800" b="1" dirty="0" smtClean="0">
                <a:solidFill>
                  <a:schemeClr val="tx1"/>
                </a:solidFill>
              </a:rPr>
              <a:t/>
            </a:r>
            <a:br>
              <a:rPr lang="ru-RU" sz="2800" b="1" dirty="0" smtClean="0">
                <a:solidFill>
                  <a:schemeClr val="tx1"/>
                </a:solidFill>
              </a:rPr>
            </a:br>
            <a:r>
              <a:rPr lang="ru-RU" sz="2800" b="1" i="1" dirty="0" smtClean="0">
                <a:solidFill>
                  <a:schemeClr val="tx1"/>
                </a:solidFill>
              </a:rPr>
              <a:t>                                             А.С.Пушкин</a:t>
            </a:r>
            <a:endParaRPr lang="ru-RU" sz="2800" b="1" i="1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57818" y="1285860"/>
            <a:ext cx="3500462" cy="4158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714488"/>
            <a:ext cx="5543560" cy="3429024"/>
          </a:xfrm>
        </p:spPr>
        <p:txBody>
          <a:bodyPr>
            <a:normAutofit fontScale="90000"/>
          </a:bodyPr>
          <a:lstStyle/>
          <a:p>
            <a:r>
              <a:rPr lang="ru-RU" sz="3600" b="1" i="1" dirty="0" smtClean="0">
                <a:solidFill>
                  <a:schemeClr val="tx1"/>
                </a:solidFill>
              </a:rPr>
              <a:t>«Русский язык- настоящий, сильный, где нужно строгий, серьёзный, где нужно-страстный, где нужно-бойкий и живой.»</a:t>
            </a:r>
            <a:br>
              <a:rPr lang="ru-RU" sz="3600" b="1" i="1" dirty="0" smtClean="0">
                <a:solidFill>
                  <a:schemeClr val="tx1"/>
                </a:solidFill>
              </a:rPr>
            </a:br>
            <a:r>
              <a:rPr lang="ru-RU" sz="3600" b="1" i="1" dirty="0" smtClean="0">
                <a:solidFill>
                  <a:schemeClr val="tx1"/>
                </a:solidFill>
              </a:rPr>
              <a:t>                                Л.Н.Толстой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143636" y="1500174"/>
            <a:ext cx="2786082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3116"/>
            <a:ext cx="5043494" cy="3429024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chemeClr val="tx1"/>
                </a:solidFill>
              </a:rPr>
              <a:t>«Русский язык-это прекраснейший из всех европейских языков, не исключая и греческого.»</a:t>
            </a:r>
            <a:br>
              <a:rPr lang="ru-RU" sz="3200" b="1" i="1" dirty="0" smtClean="0">
                <a:solidFill>
                  <a:schemeClr val="tx1"/>
                </a:solidFill>
              </a:rPr>
            </a:br>
            <a:r>
              <a:rPr lang="ru-RU" sz="3200" b="1" i="1" dirty="0" smtClean="0">
                <a:solidFill>
                  <a:schemeClr val="tx1"/>
                </a:solidFill>
              </a:rPr>
              <a:t>                </a:t>
            </a:r>
            <a:r>
              <a:rPr lang="ru-RU" sz="3200" b="1" i="1" dirty="0" err="1" smtClean="0">
                <a:solidFill>
                  <a:schemeClr val="tx1"/>
                </a:solidFill>
              </a:rPr>
              <a:t>Проспер</a:t>
            </a:r>
            <a:r>
              <a:rPr lang="ru-RU" sz="3200" b="1" i="1" dirty="0" smtClean="0">
                <a:solidFill>
                  <a:schemeClr val="tx1"/>
                </a:solidFill>
              </a:rPr>
              <a:t> Мериме</a:t>
            </a:r>
            <a:endParaRPr lang="ru-RU" sz="3200" b="1" i="1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6072198" y="1714488"/>
            <a:ext cx="2080106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571612"/>
            <a:ext cx="5715040" cy="4143404"/>
          </a:xfrm>
        </p:spPr>
        <p:txBody>
          <a:bodyPr>
            <a:normAutofit fontScale="90000"/>
          </a:bodyPr>
          <a:lstStyle/>
          <a:p>
            <a:r>
              <a:rPr lang="ru-RU" sz="2800" b="1" i="1" dirty="0" smtClean="0">
                <a:solidFill>
                  <a:schemeClr val="tx1"/>
                </a:solidFill>
              </a:rPr>
              <a:t>«</a:t>
            </a:r>
            <a:r>
              <a:rPr lang="ru-RU" sz="2200" b="1" i="1" dirty="0" smtClean="0">
                <a:solidFill>
                  <a:schemeClr val="tx1"/>
                </a:solidFill>
              </a:rPr>
              <a:t>Во дни сомнений, во дни тягостных раздумий о судьбах моей Родины, ты один мне поддержка и опора, о великий,   могучий, правдивый и свободный русский язык! Не будь тебя - как не впасть в отчаяние при виде всего, что совершается дома?»</a:t>
            </a:r>
            <a:br>
              <a:rPr lang="ru-RU" sz="2200" b="1" i="1" dirty="0" smtClean="0">
                <a:solidFill>
                  <a:schemeClr val="tx1"/>
                </a:solidFill>
              </a:rPr>
            </a:br>
            <a:r>
              <a:rPr lang="ru-RU" sz="2200" b="1" i="1" dirty="0" smtClean="0">
                <a:solidFill>
                  <a:schemeClr val="tx1"/>
                </a:solidFill>
              </a:rPr>
              <a:t>« Берегите наш язык, наш прекрасный русский язык, этот клад, это достижение передано нашими предшественниками.»</a:t>
            </a:r>
            <a:br>
              <a:rPr lang="ru-RU" sz="2200" b="1" i="1" dirty="0" smtClean="0">
                <a:solidFill>
                  <a:schemeClr val="tx1"/>
                </a:solidFill>
              </a:rPr>
            </a:br>
            <a:r>
              <a:rPr lang="ru-RU" sz="2200" b="1" i="1" dirty="0" smtClean="0">
                <a:solidFill>
                  <a:schemeClr val="tx1"/>
                </a:solidFill>
              </a:rPr>
              <a:t>                                                 И.С.Тургенев</a:t>
            </a:r>
            <a:endParaRPr lang="ru-RU" sz="2200" b="1" i="1" dirty="0">
              <a:solidFill>
                <a:schemeClr val="tx1"/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6072198" y="785793"/>
            <a:ext cx="2102182" cy="2718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1000108"/>
            <a:ext cx="3429024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28596" y="857232"/>
            <a:ext cx="4686304" cy="4653738"/>
          </a:xfrm>
        </p:spPr>
        <p:txBody>
          <a:bodyPr>
            <a:normAutofit fontScale="90000"/>
          </a:bodyPr>
          <a:lstStyle/>
          <a:p>
            <a:r>
              <a:rPr lang="ru-RU" sz="4000" b="1" i="1" dirty="0" smtClean="0"/>
              <a:t>«Человек нашёл слово для всего, что обнаружено им во Вселенной»</a:t>
            </a:r>
            <a:br>
              <a:rPr lang="ru-RU" sz="4000" b="1" i="1" dirty="0" smtClean="0"/>
            </a:br>
            <a:r>
              <a:rPr lang="ru-RU" sz="4000" b="1" i="1" dirty="0" smtClean="0"/>
              <a:t>              С.Я.Маршак </a:t>
            </a:r>
            <a:br>
              <a:rPr lang="ru-RU" sz="4000" b="1" i="1" dirty="0" smtClean="0"/>
            </a:br>
            <a:endParaRPr lang="ru-RU" sz="40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3565222"/>
          </a:xfrm>
        </p:spPr>
        <p:txBody>
          <a:bodyPr>
            <a:normAutofit/>
          </a:bodyPr>
          <a:lstStyle/>
          <a:p>
            <a:r>
              <a:rPr lang="ru-RU" sz="4000" b="1" dirty="0" smtClean="0"/>
              <a:t>«</a:t>
            </a:r>
            <a:r>
              <a:rPr lang="ru-RU" sz="4000" b="1" i="1" dirty="0" smtClean="0"/>
              <a:t>Из одного слова несколько</a:t>
            </a:r>
            <a:r>
              <a:rPr lang="ru-RU" sz="4000" b="1" dirty="0" smtClean="0"/>
              <a:t>»</a:t>
            </a:r>
          </a:p>
          <a:p>
            <a:pPr algn="ctr">
              <a:buNone/>
            </a:pPr>
            <a:r>
              <a:rPr lang="ru-RU" sz="4800" b="1" dirty="0" smtClean="0">
                <a:solidFill>
                  <a:srgbClr val="0070C0"/>
                </a:solidFill>
              </a:rPr>
              <a:t>Картофель</a:t>
            </a:r>
          </a:p>
          <a:p>
            <a:pPr algn="ctr">
              <a:buNone/>
            </a:pPr>
            <a:r>
              <a:rPr lang="ru-RU" sz="2800" b="1" dirty="0" smtClean="0"/>
              <a:t>2 слова из 3 букв</a:t>
            </a:r>
          </a:p>
          <a:p>
            <a:pPr algn="ctr">
              <a:buNone/>
            </a:pPr>
            <a:r>
              <a:rPr lang="ru-RU" sz="2800" b="1" dirty="0" smtClean="0"/>
              <a:t>2 слова из 4 букв</a:t>
            </a:r>
          </a:p>
          <a:p>
            <a:pPr algn="ctr">
              <a:buNone/>
            </a:pPr>
            <a:r>
              <a:rPr lang="ru-RU" sz="2800" b="1" dirty="0" smtClean="0"/>
              <a:t>2 слова из 5 букв</a:t>
            </a:r>
          </a:p>
          <a:p>
            <a:pPr algn="ctr">
              <a:buNone/>
            </a:pPr>
            <a:r>
              <a:rPr lang="ru-RU" sz="2800" b="1" dirty="0" smtClean="0"/>
              <a:t>2 слова из 6 букв        </a:t>
            </a:r>
          </a:p>
          <a:p>
            <a:pPr algn="ctr">
              <a:buNone/>
            </a:pPr>
            <a:endParaRPr lang="ru-RU" sz="1800" b="1" dirty="0">
              <a:solidFill>
                <a:srgbClr val="0070C0"/>
              </a:solidFill>
            </a:endParaRPr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8" y="4286256"/>
            <a:ext cx="2214578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596" y="2000240"/>
          <a:ext cx="8229600" cy="4389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704088"/>
            <a:ext cx="5214974" cy="4796614"/>
          </a:xfrm>
        </p:spPr>
        <p:txBody>
          <a:bodyPr>
            <a:noAutofit/>
          </a:bodyPr>
          <a:lstStyle/>
          <a:p>
            <a:r>
              <a:rPr lang="ru-RU" sz="3200" b="1" i="1" dirty="0" smtClean="0">
                <a:solidFill>
                  <a:schemeClr val="tx1"/>
                </a:solidFill>
              </a:rPr>
              <a:t>«Нет слова, которое бы так </a:t>
            </a:r>
            <a:r>
              <a:rPr lang="ru-RU" sz="3200" b="1" i="1" dirty="0" err="1" smtClean="0">
                <a:solidFill>
                  <a:schemeClr val="tx1"/>
                </a:solidFill>
              </a:rPr>
              <a:t>замашисто</a:t>
            </a:r>
            <a:r>
              <a:rPr lang="ru-RU" sz="3200" b="1" i="1" dirty="0" smtClean="0">
                <a:solidFill>
                  <a:schemeClr val="tx1"/>
                </a:solidFill>
              </a:rPr>
              <a:t>,  </a:t>
            </a:r>
            <a:r>
              <a:rPr lang="ru-RU" sz="3200" b="1" i="1" dirty="0" err="1" smtClean="0">
                <a:solidFill>
                  <a:schemeClr val="tx1"/>
                </a:solidFill>
              </a:rPr>
              <a:t>бойко,так</a:t>
            </a:r>
            <a:r>
              <a:rPr lang="ru-RU" sz="3200" b="1" i="1" dirty="0" smtClean="0">
                <a:solidFill>
                  <a:schemeClr val="tx1"/>
                </a:solidFill>
              </a:rPr>
              <a:t> вырвалось бы из-под самого сердца, так бы кипело и </a:t>
            </a:r>
            <a:r>
              <a:rPr lang="ru-RU" sz="3200" b="1" i="1" dirty="0" err="1" smtClean="0">
                <a:solidFill>
                  <a:schemeClr val="tx1"/>
                </a:solidFill>
              </a:rPr>
              <a:t>животрепало</a:t>
            </a:r>
            <a:r>
              <a:rPr lang="ru-RU" sz="3200" b="1" i="1" dirty="0" smtClean="0">
                <a:solidFill>
                  <a:schemeClr val="tx1"/>
                </a:solidFill>
              </a:rPr>
              <a:t>, как метко сказанное русское слово!»</a:t>
            </a:r>
            <a:br>
              <a:rPr lang="ru-RU" sz="3200" b="1" i="1" dirty="0" smtClean="0">
                <a:solidFill>
                  <a:schemeClr val="tx1"/>
                </a:solidFill>
              </a:rPr>
            </a:br>
            <a:r>
              <a:rPr lang="ru-RU" sz="3200" b="1" i="1" dirty="0" smtClean="0">
                <a:solidFill>
                  <a:schemeClr val="tx1"/>
                </a:solidFill>
              </a:rPr>
              <a:t>                                 Н.В.Гоголь</a:t>
            </a:r>
            <a:endParaRPr lang="ru-RU" sz="3200" b="1" i="1" dirty="0">
              <a:solidFill>
                <a:schemeClr val="tx1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74" y="2143116"/>
            <a:ext cx="2714644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139</TotalTime>
  <Words>295</Words>
  <PresentationFormat>Экран (4:3)</PresentationFormat>
  <Paragraphs>39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Изящная</vt:lpstr>
      <vt:lpstr>Слайд 1</vt:lpstr>
      <vt:lpstr>«Русский язык- это выразительный и звучный, гибкий и мощный в своих оборотах и средствах, переимчивый и общежительный в своих отношениях к чужим языкам. Ему свойственны величавая плавность, яркость, простота и гармоничная точность.»                                              А.С.Пушкин</vt:lpstr>
      <vt:lpstr>«Русский язык- настоящий, сильный, где нужно строгий, серьёзный, где нужно-страстный, где нужно-бойкий и живой.»                                 Л.Н.Толстой </vt:lpstr>
      <vt:lpstr>«Русский язык-это прекраснейший из всех европейских языков, не исключая и греческого.»                 Проспер Мериме</vt:lpstr>
      <vt:lpstr>«Во дни сомнений, во дни тягостных раздумий о судьбах моей Родины, ты один мне поддержка и опора, о великий,   могучий, правдивый и свободный русский язык! Не будь тебя - как не впасть в отчаяние при виде всего, что совершается дома?» « Берегите наш язык, наш прекрасный русский язык, этот клад, это достижение передано нашими предшественниками.»                                                  И.С.Тургенев</vt:lpstr>
      <vt:lpstr>«Человек нашёл слово для всего, что обнаружено им во Вселенной»               С.Я.Маршак  </vt:lpstr>
      <vt:lpstr>Слайд 7</vt:lpstr>
      <vt:lpstr>Слайд 8</vt:lpstr>
      <vt:lpstr>«Нет слова, которое бы так замашисто,  бойко,так вырвалось бы из-под самого сердца, так бы кипело и животрепало, как метко сказанное русское слово!»                                  Н.В.Гоголь</vt:lpstr>
      <vt:lpstr>Фразеологические обороты</vt:lpstr>
      <vt:lpstr>Слайд 11</vt:lpstr>
      <vt:lpstr>Отгадай пословицу</vt:lpstr>
      <vt:lpstr>«Сочини стихотворение» Урок падежи - подскажи изучаю-скучаю не спешу-пишу тетрадь -пять </vt:lpstr>
      <vt:lpstr>СПАСИБО ЗА ИГРУ!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13</cp:revision>
  <dcterms:modified xsi:type="dcterms:W3CDTF">2013-01-20T15:21:27Z</dcterms:modified>
</cp:coreProperties>
</file>